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434" r:id="rId2"/>
    <p:sldId id="46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9000"/>
    <a:srgbClr val="FFFFFF"/>
    <a:srgbClr val="FFD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CC02D4E9-CDA7-431C-9342-DF4588452B22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769BB342-5C07-48E0-B3FF-33627E10E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968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8CE694-CCCC-41A5-A24F-E580FE6E9A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30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8CE694-CCCC-41A5-A24F-E580FE6E9A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99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86E48-4ED0-0E19-AA7A-2BC5F32B61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5D8E76-702E-5D00-EE61-63705905C4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82029-E4D3-3251-8C1F-2CE4C7DA7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B7826-E625-33E2-420B-5734793BC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18C11-3F6B-F92C-FF13-5F4774428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28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C8B45-04A1-CDDD-37D3-2EB14B3E1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71E7D-0AEE-D334-C65A-E2E0D7228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DA37A-863F-553D-3E6C-CA80383D3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6DE7F-B51F-A35B-E53D-D2ACB21D8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8DC98-C886-6DA0-A6EC-9958A7BC7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23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6A1A73-561A-E350-AECC-A5C3D16001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2D17E4-64F0-EB3F-B514-AC50362F8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273DB-511F-5555-93D0-712663AE8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8D0AF-4866-B63F-00E0-87E30E4DD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8F7DE-8DAF-68CF-C2BD-3C5FF18C9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429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9FB83-181E-A21C-0DE8-A883BD30D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6423B-B2FF-2AA6-04B3-3CC31172A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74341-3362-38D1-8F6B-68C32EFBE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A2F75-80C8-A064-49E7-8AF690CC8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08646-8E45-C7FB-433C-9DC83B8D8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85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BD573-A2BA-51CB-F29A-7B25F626F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FDCEA-9E1B-2E54-C737-9040D56DE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212EC-023F-940C-F916-E1B4AAAA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057E7-EFE2-620B-88A5-DA9EAD6B2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5DC61-1759-3211-39F0-DEBEC1131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2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A0DCC-6407-2809-1ECE-54E4EAC65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40DC3-EE55-5623-01C2-DB5BCDE41D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615085-8277-F4A0-6C3F-4A0D668316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A0833-C6D3-9AA3-4C3E-A656E685B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F4D0B7-F43F-61A7-CB0F-7F180A918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D97D2-4472-E9A7-5820-1434F550C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83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BF0F-1529-CB6C-529B-74500B5D9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781EA-0873-3D85-B606-079AF4F59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73F59E-2F19-4CB3-DC0B-CCA1C1E50A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EE8E98-6B06-E5B8-F4D6-4CF1D0E4F2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903315-98A6-130E-9B0E-2F474CEEB3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F97302-F30B-770C-670D-8A26CE322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C269C9-B794-DE94-C9E7-0456117E4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7E07AD-2F06-9427-44D3-E423FFE1B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150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7D46-7958-7362-143F-E24AEB71E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FC8A1A-A75B-1BB4-1ED0-EE277E9CF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F21A44-3925-3E9E-4376-99E58913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E746D-7357-9754-54E1-4A8A8E391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11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09DC9A-80A2-8D67-F4B5-CA1C99C8C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6F191D-B30B-AAA4-BCAC-F5084DC5D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A95BFB-6AC9-6D46-F34E-5F7B3DA97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91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E5195-E9F1-87B6-5682-C27235AA5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B5634-4A0B-F4F7-FC68-E91C232AE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C74C4-A69B-C953-C531-582553FF81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7B1C09-010E-E3EA-5755-27281FE46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872B0-0155-6F0D-B762-F634FB17C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E4996-4A29-FECD-8B66-D0E178AA4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174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D23C8-C158-FED4-1A03-97E06530F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9BA411-5591-20DF-919A-13BFEE48E8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C97AEF-3737-4991-7C3C-D886A6EEB5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F4E40D-8581-0966-71D2-0F51D9232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893E98-751C-282B-7189-6397A982A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CD084-8936-7B98-6771-620596ABE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02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E2DBC0-94E5-17FE-3BA4-422A4B571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3FB10-6D91-989D-8027-79192AB13E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971871-7ACA-67A7-8F11-241B1151A6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07D2F4-4098-4DE0-91A5-98E3464F8735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6D768-F3B8-4549-691C-336DB4287A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56361-CC48-B35D-7CEB-1AD3068297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56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3E8B7-9ACA-05D3-D607-6699DAC34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Machine</a:t>
            </a:r>
            <a:br>
              <a:rPr lang="en-US" dirty="0"/>
            </a:br>
            <a:r>
              <a:rPr lang="en-US" dirty="0"/>
              <a:t>Transfer Learning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2BADB43-E03B-94D5-BE51-55179BDB1EB9}"/>
              </a:ext>
            </a:extLst>
          </p:cNvPr>
          <p:cNvSpPr/>
          <p:nvPr/>
        </p:nvSpPr>
        <p:spPr>
          <a:xfrm>
            <a:off x="6005427" y="350611"/>
            <a:ext cx="2324746" cy="1394847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Scene Augmentation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</a:rPr>
              <a:t>Background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</a:rPr>
              <a:t>Lighting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</a:rPr>
              <a:t>Perspective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</a:rPr>
              <a:t>Orientation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1B8AE91-591F-0C73-8401-0F72E236B8E0}"/>
              </a:ext>
            </a:extLst>
          </p:cNvPr>
          <p:cNvSpPr/>
          <p:nvPr/>
        </p:nvSpPr>
        <p:spPr>
          <a:xfrm>
            <a:off x="3527500" y="3222284"/>
            <a:ext cx="828513" cy="777497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3D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Scans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A17B6-C9F1-0D0F-84ED-04714A70F5A4}"/>
              </a:ext>
            </a:extLst>
          </p:cNvPr>
          <p:cNvSpPr/>
          <p:nvPr/>
        </p:nvSpPr>
        <p:spPr>
          <a:xfrm>
            <a:off x="8942549" y="3545508"/>
            <a:ext cx="1706537" cy="827931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MoCap</a:t>
            </a:r>
            <a:r>
              <a:rPr lang="en-US" sz="1600" dirty="0">
                <a:solidFill>
                  <a:schemeClr val="tx1"/>
                </a:solidFill>
              </a:rPr>
              <a:t> Image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Re-projection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C88E1A8-289E-356D-C1AB-AD15047D1BCE}"/>
              </a:ext>
            </a:extLst>
          </p:cNvPr>
          <p:cNvGrpSpPr/>
          <p:nvPr/>
        </p:nvGrpSpPr>
        <p:grpSpPr>
          <a:xfrm>
            <a:off x="5120412" y="2111344"/>
            <a:ext cx="4252996" cy="1335438"/>
            <a:chOff x="1766808" y="2107769"/>
            <a:chExt cx="4252996" cy="1335438"/>
          </a:xfrm>
        </p:grpSpPr>
        <p:sp>
          <p:nvSpPr>
            <p:cNvPr id="9" name="Rounded Rectangle 7">
              <a:extLst>
                <a:ext uri="{FF2B5EF4-FFF2-40B4-BE49-F238E27FC236}">
                  <a16:creationId xmlns:a16="http://schemas.microsoft.com/office/drawing/2014/main" id="{2D5B1F3F-DEAA-CC3E-D718-0E93B40D0449}"/>
                </a:ext>
              </a:extLst>
            </p:cNvPr>
            <p:cNvSpPr/>
            <p:nvPr/>
          </p:nvSpPr>
          <p:spPr>
            <a:xfrm>
              <a:off x="1766808" y="2495227"/>
              <a:ext cx="1153332" cy="947980"/>
            </a:xfrm>
            <a:prstGeom prst="roundRect">
              <a:avLst/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Virtual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world</a:t>
              </a:r>
            </a:p>
          </p:txBody>
        </p:sp>
        <p:sp>
          <p:nvSpPr>
            <p:cNvPr id="10" name="Rounded Rectangle 8">
              <a:extLst>
                <a:ext uri="{FF2B5EF4-FFF2-40B4-BE49-F238E27FC236}">
                  <a16:creationId xmlns:a16="http://schemas.microsoft.com/office/drawing/2014/main" id="{A6CBE0B6-3338-B8EA-E9D9-0952573339F6}"/>
                </a:ext>
              </a:extLst>
            </p:cNvPr>
            <p:cNvSpPr/>
            <p:nvPr/>
          </p:nvSpPr>
          <p:spPr>
            <a:xfrm>
              <a:off x="3370427" y="2107769"/>
              <a:ext cx="1153332" cy="947980"/>
            </a:xfrm>
            <a:prstGeom prst="roundRect">
              <a:avLst/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Hybrid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(AR)</a:t>
              </a: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0E748975-2EBB-DC87-185E-51DFF2E8FD5D}"/>
                </a:ext>
              </a:extLst>
            </p:cNvPr>
            <p:cNvSpPr/>
            <p:nvPr/>
          </p:nvSpPr>
          <p:spPr>
            <a:xfrm>
              <a:off x="4866472" y="2495227"/>
              <a:ext cx="1153332" cy="947980"/>
            </a:xfrm>
            <a:prstGeom prst="roundRect">
              <a:avLst/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Real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world</a:t>
              </a:r>
            </a:p>
          </p:txBody>
        </p:sp>
      </p:grpSp>
      <p:sp>
        <p:nvSpPr>
          <p:cNvPr id="12" name="Rounded Rectangle 10">
            <a:extLst>
              <a:ext uri="{FF2B5EF4-FFF2-40B4-BE49-F238E27FC236}">
                <a16:creationId xmlns:a16="http://schemas.microsoft.com/office/drawing/2014/main" id="{100ED640-345B-3092-CAE2-CD5B048FEE01}"/>
              </a:ext>
            </a:extLst>
          </p:cNvPr>
          <p:cNvSpPr/>
          <p:nvPr/>
        </p:nvSpPr>
        <p:spPr>
          <a:xfrm>
            <a:off x="6302339" y="5323581"/>
            <a:ext cx="2114226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Model Training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D855F60-71A3-6264-1147-D745F9CA2CB5}"/>
              </a:ext>
            </a:extLst>
          </p:cNvPr>
          <p:cNvSpPr/>
          <p:nvPr/>
        </p:nvSpPr>
        <p:spPr>
          <a:xfrm>
            <a:off x="740300" y="4589527"/>
            <a:ext cx="2994630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Relative Vectoring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Using predictions on real imagery</a:t>
            </a:r>
          </a:p>
        </p:txBody>
      </p:sp>
      <p:sp>
        <p:nvSpPr>
          <p:cNvPr id="14" name="Freeform 15">
            <a:extLst>
              <a:ext uri="{FF2B5EF4-FFF2-40B4-BE49-F238E27FC236}">
                <a16:creationId xmlns:a16="http://schemas.microsoft.com/office/drawing/2014/main" id="{77D0E177-BD2F-2446-1038-680BE15FF79D}"/>
              </a:ext>
            </a:extLst>
          </p:cNvPr>
          <p:cNvSpPr/>
          <p:nvPr/>
        </p:nvSpPr>
        <p:spPr>
          <a:xfrm>
            <a:off x="9180964" y="2997787"/>
            <a:ext cx="752448" cy="448995"/>
          </a:xfrm>
          <a:custGeom>
            <a:avLst/>
            <a:gdLst>
              <a:gd name="connsiteX0" fmla="*/ 573741 w 602902"/>
              <a:gd name="connsiteY0" fmla="*/ 627529 h 627529"/>
              <a:gd name="connsiteX1" fmla="*/ 537882 w 602902"/>
              <a:gd name="connsiteY1" fmla="*/ 251012 h 627529"/>
              <a:gd name="connsiteX2" fmla="*/ 0 w 602902"/>
              <a:gd name="connsiteY2" fmla="*/ 0 h 627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902" h="627529">
                <a:moveTo>
                  <a:pt x="573741" y="627529"/>
                </a:moveTo>
                <a:cubicBezTo>
                  <a:pt x="603623" y="491564"/>
                  <a:pt x="633505" y="355600"/>
                  <a:pt x="537882" y="251012"/>
                </a:cubicBezTo>
                <a:cubicBezTo>
                  <a:pt x="442259" y="146424"/>
                  <a:pt x="221129" y="44824"/>
                  <a:pt x="0" y="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7">
            <a:extLst>
              <a:ext uri="{FF2B5EF4-FFF2-40B4-BE49-F238E27FC236}">
                <a16:creationId xmlns:a16="http://schemas.microsoft.com/office/drawing/2014/main" id="{1369C418-FA0B-DED6-8089-E06568D3A74C}"/>
              </a:ext>
            </a:extLst>
          </p:cNvPr>
          <p:cNvSpPr/>
          <p:nvPr/>
        </p:nvSpPr>
        <p:spPr>
          <a:xfrm>
            <a:off x="4389464" y="2888232"/>
            <a:ext cx="828513" cy="315329"/>
          </a:xfrm>
          <a:custGeom>
            <a:avLst/>
            <a:gdLst>
              <a:gd name="connsiteX0" fmla="*/ 0 w 573741"/>
              <a:gd name="connsiteY0" fmla="*/ 223171 h 223171"/>
              <a:gd name="connsiteX1" fmla="*/ 322730 w 573741"/>
              <a:gd name="connsiteY1" fmla="*/ 25948 h 223171"/>
              <a:gd name="connsiteX2" fmla="*/ 573741 w 573741"/>
              <a:gd name="connsiteY2" fmla="*/ 8018 h 223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73741" h="223171">
                <a:moveTo>
                  <a:pt x="0" y="223171"/>
                </a:moveTo>
                <a:cubicBezTo>
                  <a:pt x="113553" y="142489"/>
                  <a:pt x="227107" y="61807"/>
                  <a:pt x="322730" y="25948"/>
                </a:cubicBezTo>
                <a:cubicBezTo>
                  <a:pt x="418353" y="-9911"/>
                  <a:pt x="496047" y="-947"/>
                  <a:pt x="573741" y="8018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93C71276-370F-0F88-9DE5-A57BF5F35D55}"/>
              </a:ext>
            </a:extLst>
          </p:cNvPr>
          <p:cNvSpPr/>
          <p:nvPr/>
        </p:nvSpPr>
        <p:spPr>
          <a:xfrm>
            <a:off x="5720001" y="1796207"/>
            <a:ext cx="430306" cy="807133"/>
          </a:xfrm>
          <a:custGeom>
            <a:avLst/>
            <a:gdLst>
              <a:gd name="connsiteX0" fmla="*/ 519953 w 519953"/>
              <a:gd name="connsiteY0" fmla="*/ 0 h 735106"/>
              <a:gd name="connsiteX1" fmla="*/ 89647 w 519953"/>
              <a:gd name="connsiteY1" fmla="*/ 358588 h 735106"/>
              <a:gd name="connsiteX2" fmla="*/ 0 w 519953"/>
              <a:gd name="connsiteY2" fmla="*/ 735106 h 735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9953" h="735106">
                <a:moveTo>
                  <a:pt x="519953" y="0"/>
                </a:moveTo>
                <a:cubicBezTo>
                  <a:pt x="348129" y="118035"/>
                  <a:pt x="176306" y="236070"/>
                  <a:pt x="89647" y="358588"/>
                </a:cubicBezTo>
                <a:cubicBezTo>
                  <a:pt x="2988" y="481106"/>
                  <a:pt x="1494" y="608106"/>
                  <a:pt x="0" y="735106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9">
            <a:extLst>
              <a:ext uri="{FF2B5EF4-FFF2-40B4-BE49-F238E27FC236}">
                <a16:creationId xmlns:a16="http://schemas.microsoft.com/office/drawing/2014/main" id="{CBCD5396-11BF-4478-A7FD-8226C6A13268}"/>
              </a:ext>
            </a:extLst>
          </p:cNvPr>
          <p:cNvSpPr/>
          <p:nvPr/>
        </p:nvSpPr>
        <p:spPr>
          <a:xfrm>
            <a:off x="8301835" y="1796516"/>
            <a:ext cx="502024" cy="860612"/>
          </a:xfrm>
          <a:custGeom>
            <a:avLst/>
            <a:gdLst>
              <a:gd name="connsiteX0" fmla="*/ 0 w 502024"/>
              <a:gd name="connsiteY0" fmla="*/ 0 h 860612"/>
              <a:gd name="connsiteX1" fmla="*/ 412377 w 502024"/>
              <a:gd name="connsiteY1" fmla="*/ 448235 h 860612"/>
              <a:gd name="connsiteX2" fmla="*/ 502024 w 502024"/>
              <a:gd name="connsiteY2" fmla="*/ 860612 h 86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2024" h="860612">
                <a:moveTo>
                  <a:pt x="0" y="0"/>
                </a:moveTo>
                <a:cubicBezTo>
                  <a:pt x="164353" y="152400"/>
                  <a:pt x="328706" y="304800"/>
                  <a:pt x="412377" y="448235"/>
                </a:cubicBezTo>
                <a:cubicBezTo>
                  <a:pt x="496048" y="591670"/>
                  <a:pt x="499036" y="726141"/>
                  <a:pt x="502024" y="860612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20">
            <a:extLst>
              <a:ext uri="{FF2B5EF4-FFF2-40B4-BE49-F238E27FC236}">
                <a16:creationId xmlns:a16="http://schemas.microsoft.com/office/drawing/2014/main" id="{BEAB0001-789B-DB49-C2C0-CD279129FAC0}"/>
              </a:ext>
            </a:extLst>
          </p:cNvPr>
          <p:cNvSpPr/>
          <p:nvPr/>
        </p:nvSpPr>
        <p:spPr>
          <a:xfrm>
            <a:off x="6150306" y="2549551"/>
            <a:ext cx="609600" cy="251012"/>
          </a:xfrm>
          <a:custGeom>
            <a:avLst/>
            <a:gdLst>
              <a:gd name="connsiteX0" fmla="*/ 0 w 609600"/>
              <a:gd name="connsiteY0" fmla="*/ 237002 h 237002"/>
              <a:gd name="connsiteX1" fmla="*/ 251012 w 609600"/>
              <a:gd name="connsiteY1" fmla="*/ 57708 h 237002"/>
              <a:gd name="connsiteX2" fmla="*/ 609600 w 609600"/>
              <a:gd name="connsiteY2" fmla="*/ 3920 h 23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9600" h="237002">
                <a:moveTo>
                  <a:pt x="0" y="237002"/>
                </a:moveTo>
                <a:cubicBezTo>
                  <a:pt x="74706" y="166778"/>
                  <a:pt x="149412" y="96555"/>
                  <a:pt x="251012" y="57708"/>
                </a:cubicBezTo>
                <a:cubicBezTo>
                  <a:pt x="352612" y="18861"/>
                  <a:pt x="522941" y="-11021"/>
                  <a:pt x="609600" y="392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21">
            <a:extLst>
              <a:ext uri="{FF2B5EF4-FFF2-40B4-BE49-F238E27FC236}">
                <a16:creationId xmlns:a16="http://schemas.microsoft.com/office/drawing/2014/main" id="{2D9D29F8-B0AE-6998-C7BE-97463848F507}"/>
              </a:ext>
            </a:extLst>
          </p:cNvPr>
          <p:cNvSpPr/>
          <p:nvPr/>
        </p:nvSpPr>
        <p:spPr>
          <a:xfrm>
            <a:off x="7781882" y="2531622"/>
            <a:ext cx="699247" cy="251012"/>
          </a:xfrm>
          <a:custGeom>
            <a:avLst/>
            <a:gdLst>
              <a:gd name="connsiteX0" fmla="*/ 699247 w 699247"/>
              <a:gd name="connsiteY0" fmla="*/ 251012 h 251012"/>
              <a:gd name="connsiteX1" fmla="*/ 394447 w 699247"/>
              <a:gd name="connsiteY1" fmla="*/ 71718 h 251012"/>
              <a:gd name="connsiteX2" fmla="*/ 0 w 699247"/>
              <a:gd name="connsiteY2" fmla="*/ 0 h 251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9247" h="251012">
                <a:moveTo>
                  <a:pt x="699247" y="251012"/>
                </a:moveTo>
                <a:cubicBezTo>
                  <a:pt x="605117" y="182282"/>
                  <a:pt x="510988" y="113553"/>
                  <a:pt x="394447" y="71718"/>
                </a:cubicBezTo>
                <a:cubicBezTo>
                  <a:pt x="277906" y="29883"/>
                  <a:pt x="138953" y="14941"/>
                  <a:pt x="0" y="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4">
            <a:extLst>
              <a:ext uri="{FF2B5EF4-FFF2-40B4-BE49-F238E27FC236}">
                <a16:creationId xmlns:a16="http://schemas.microsoft.com/office/drawing/2014/main" id="{F8BA250C-FA40-CA08-C595-93CD913B3AC8}"/>
              </a:ext>
            </a:extLst>
          </p:cNvPr>
          <p:cNvSpPr/>
          <p:nvPr/>
        </p:nvSpPr>
        <p:spPr>
          <a:xfrm>
            <a:off x="7300094" y="2918050"/>
            <a:ext cx="45719" cy="1112071"/>
          </a:xfrm>
          <a:custGeom>
            <a:avLst/>
            <a:gdLst>
              <a:gd name="connsiteX0" fmla="*/ 0 w 53261"/>
              <a:gd name="connsiteY0" fmla="*/ 0 h 2082800"/>
              <a:gd name="connsiteX1" fmla="*/ 50800 w 53261"/>
              <a:gd name="connsiteY1" fmla="*/ 924560 h 2082800"/>
              <a:gd name="connsiteX2" fmla="*/ 40640 w 53261"/>
              <a:gd name="connsiteY2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61" h="2082800">
                <a:moveTo>
                  <a:pt x="0" y="0"/>
                </a:moveTo>
                <a:cubicBezTo>
                  <a:pt x="22013" y="288713"/>
                  <a:pt x="44027" y="577427"/>
                  <a:pt x="50800" y="924560"/>
                </a:cubicBezTo>
                <a:cubicBezTo>
                  <a:pt x="57573" y="1271693"/>
                  <a:pt x="49106" y="1677246"/>
                  <a:pt x="40640" y="208280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9">
            <a:extLst>
              <a:ext uri="{FF2B5EF4-FFF2-40B4-BE49-F238E27FC236}">
                <a16:creationId xmlns:a16="http://schemas.microsoft.com/office/drawing/2014/main" id="{770193D2-E6E8-6F6C-76DB-BDAF32943422}"/>
              </a:ext>
            </a:extLst>
          </p:cNvPr>
          <p:cNvSpPr/>
          <p:nvPr/>
        </p:nvSpPr>
        <p:spPr>
          <a:xfrm>
            <a:off x="6065440" y="3183655"/>
            <a:ext cx="1045642" cy="965722"/>
          </a:xfrm>
          <a:custGeom>
            <a:avLst/>
            <a:gdLst>
              <a:gd name="connsiteX0" fmla="*/ 0 w 1056640"/>
              <a:gd name="connsiteY0" fmla="*/ 0 h 1727200"/>
              <a:gd name="connsiteX1" fmla="*/ 609600 w 1056640"/>
              <a:gd name="connsiteY1" fmla="*/ 680720 h 1727200"/>
              <a:gd name="connsiteX2" fmla="*/ 1056640 w 1056640"/>
              <a:gd name="connsiteY2" fmla="*/ 1727200 h 172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6640" h="1727200">
                <a:moveTo>
                  <a:pt x="0" y="0"/>
                </a:moveTo>
                <a:cubicBezTo>
                  <a:pt x="216746" y="196426"/>
                  <a:pt x="433493" y="392853"/>
                  <a:pt x="609600" y="680720"/>
                </a:cubicBezTo>
                <a:cubicBezTo>
                  <a:pt x="785707" y="968587"/>
                  <a:pt x="921173" y="1347893"/>
                  <a:pt x="1056640" y="172720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30">
            <a:extLst>
              <a:ext uri="{FF2B5EF4-FFF2-40B4-BE49-F238E27FC236}">
                <a16:creationId xmlns:a16="http://schemas.microsoft.com/office/drawing/2014/main" id="{9F063EAE-7D0F-46CD-1BDC-F3F8E5CD47B0}"/>
              </a:ext>
            </a:extLst>
          </p:cNvPr>
          <p:cNvSpPr/>
          <p:nvPr/>
        </p:nvSpPr>
        <p:spPr>
          <a:xfrm>
            <a:off x="7545982" y="3233379"/>
            <a:ext cx="870583" cy="922233"/>
          </a:xfrm>
          <a:custGeom>
            <a:avLst/>
            <a:gdLst>
              <a:gd name="connsiteX0" fmla="*/ 955040 w 955040"/>
              <a:gd name="connsiteY0" fmla="*/ 0 h 1666240"/>
              <a:gd name="connsiteX1" fmla="*/ 325120 w 955040"/>
              <a:gd name="connsiteY1" fmla="*/ 914400 h 1666240"/>
              <a:gd name="connsiteX2" fmla="*/ 0 w 955040"/>
              <a:gd name="connsiteY2" fmla="*/ 1666240 h 166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5040" h="1666240">
                <a:moveTo>
                  <a:pt x="955040" y="0"/>
                </a:moveTo>
                <a:cubicBezTo>
                  <a:pt x="719666" y="318346"/>
                  <a:pt x="484293" y="636693"/>
                  <a:pt x="325120" y="914400"/>
                </a:cubicBezTo>
                <a:cubicBezTo>
                  <a:pt x="165947" y="1192107"/>
                  <a:pt x="82973" y="1429173"/>
                  <a:pt x="0" y="166624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32">
            <a:extLst>
              <a:ext uri="{FF2B5EF4-FFF2-40B4-BE49-F238E27FC236}">
                <a16:creationId xmlns:a16="http://schemas.microsoft.com/office/drawing/2014/main" id="{9E298E63-98EE-0942-EF5A-80B5B42BC055}"/>
              </a:ext>
            </a:extLst>
          </p:cNvPr>
          <p:cNvSpPr/>
          <p:nvPr/>
        </p:nvSpPr>
        <p:spPr>
          <a:xfrm>
            <a:off x="3979263" y="5316186"/>
            <a:ext cx="2744768" cy="1069232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tx1"/>
                </a:solidFill>
              </a:rPr>
              <a:t>Optimize</a:t>
            </a:r>
            <a:r>
              <a:rPr lang="en-US" sz="1400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/>
                </a:solidFill>
              </a:rPr>
              <a:t>Model size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/>
                </a:solidFill>
              </a:rPr>
              <a:t>Image input size</a:t>
            </a:r>
          </a:p>
        </p:txBody>
      </p:sp>
      <p:sp>
        <p:nvSpPr>
          <p:cNvPr id="26" name="Rounded Rectangle 35">
            <a:extLst>
              <a:ext uri="{FF2B5EF4-FFF2-40B4-BE49-F238E27FC236}">
                <a16:creationId xmlns:a16="http://schemas.microsoft.com/office/drawing/2014/main" id="{93CC2FC8-0E5D-3AB9-0FFD-CD506CAD7B8B}"/>
              </a:ext>
            </a:extLst>
          </p:cNvPr>
          <p:cNvSpPr/>
          <p:nvPr/>
        </p:nvSpPr>
        <p:spPr>
          <a:xfrm>
            <a:off x="7487125" y="4545104"/>
            <a:ext cx="2744768" cy="884999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tx1"/>
                </a:solidFill>
              </a:rPr>
              <a:t>Optimize</a:t>
            </a:r>
            <a:r>
              <a:rPr lang="en-US" sz="1400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/>
                </a:solidFill>
              </a:rPr>
              <a:t>Bounding box corrections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/>
                </a:solidFill>
              </a:rPr>
              <a:t>Feature selection</a:t>
            </a:r>
          </a:p>
        </p:txBody>
      </p:sp>
      <p:sp>
        <p:nvSpPr>
          <p:cNvPr id="27" name="Rounded Rectangle 36">
            <a:extLst>
              <a:ext uri="{FF2B5EF4-FFF2-40B4-BE49-F238E27FC236}">
                <a16:creationId xmlns:a16="http://schemas.microsoft.com/office/drawing/2014/main" id="{C40344C9-75C8-1F37-2FBC-FF4F1A799746}"/>
              </a:ext>
            </a:extLst>
          </p:cNvPr>
          <p:cNvSpPr/>
          <p:nvPr/>
        </p:nvSpPr>
        <p:spPr>
          <a:xfrm>
            <a:off x="9020972" y="1229024"/>
            <a:ext cx="2111030" cy="1320527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tx1"/>
                </a:solidFill>
              </a:rPr>
              <a:t>Cameras</a:t>
            </a:r>
            <a:r>
              <a:rPr lang="en-US" sz="1400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i="0" dirty="0" err="1">
                <a:solidFill>
                  <a:srgbClr val="333333"/>
                </a:solidFill>
                <a:effectLst/>
                <a:latin typeface="sofia w01 bold"/>
              </a:rPr>
              <a:t>Alvium</a:t>
            </a:r>
            <a:r>
              <a:rPr lang="en-US" sz="1400" i="0" dirty="0">
                <a:solidFill>
                  <a:srgbClr val="333333"/>
                </a:solidFill>
                <a:effectLst/>
                <a:latin typeface="sofia w01 bold"/>
              </a:rPr>
              <a:t> G5 811c</a:t>
            </a:r>
            <a:endParaRPr lang="en-US" sz="1400" dirty="0">
              <a:solidFill>
                <a:srgbClr val="333333"/>
              </a:solidFill>
              <a:latin typeface="sofia w01 bold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rgbClr val="333333"/>
                </a:solidFill>
                <a:latin typeface="sofia w01 bold"/>
              </a:rPr>
              <a:t>Insta360 Link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8" name="Rounded Rectangle 37">
            <a:extLst>
              <a:ext uri="{FF2B5EF4-FFF2-40B4-BE49-F238E27FC236}">
                <a16:creationId xmlns:a16="http://schemas.microsoft.com/office/drawing/2014/main" id="{D8CFCA3A-2CF7-CE89-36E1-DFC91D3411B5}"/>
              </a:ext>
            </a:extLst>
          </p:cNvPr>
          <p:cNvSpPr/>
          <p:nvPr/>
        </p:nvSpPr>
        <p:spPr>
          <a:xfrm>
            <a:off x="6395537" y="3943479"/>
            <a:ext cx="2114226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Label Generation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E78576F-24EB-569E-CB6D-9D5D5DAF57A3}"/>
              </a:ext>
            </a:extLst>
          </p:cNvPr>
          <p:cNvCxnSpPr>
            <a:cxnSpLocks/>
          </p:cNvCxnSpPr>
          <p:nvPr/>
        </p:nvCxnSpPr>
        <p:spPr>
          <a:xfrm flipH="1">
            <a:off x="7345813" y="4725255"/>
            <a:ext cx="634" cy="822960"/>
          </a:xfrm>
          <a:prstGeom prst="straightConnector1">
            <a:avLst/>
          </a:pr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34FD0134-38F0-F85E-75CB-337267E8D8E9}"/>
              </a:ext>
            </a:extLst>
          </p:cNvPr>
          <p:cNvSpPr/>
          <p:nvPr/>
        </p:nvSpPr>
        <p:spPr>
          <a:xfrm>
            <a:off x="3365500" y="5016500"/>
            <a:ext cx="3098800" cy="749300"/>
          </a:xfrm>
          <a:custGeom>
            <a:avLst/>
            <a:gdLst>
              <a:gd name="connsiteX0" fmla="*/ 3098800 w 3098800"/>
              <a:gd name="connsiteY0" fmla="*/ 749300 h 749300"/>
              <a:gd name="connsiteX1" fmla="*/ 2298700 w 3098800"/>
              <a:gd name="connsiteY1" fmla="*/ 635000 h 749300"/>
              <a:gd name="connsiteX2" fmla="*/ 1397000 w 3098800"/>
              <a:gd name="connsiteY2" fmla="*/ 406400 h 749300"/>
              <a:gd name="connsiteX3" fmla="*/ 774700 w 3098800"/>
              <a:gd name="connsiteY3" fmla="*/ 152400 h 749300"/>
              <a:gd name="connsiteX4" fmla="*/ 0 w 3098800"/>
              <a:gd name="connsiteY4" fmla="*/ 0 h 74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8800" h="749300">
                <a:moveTo>
                  <a:pt x="3098800" y="749300"/>
                </a:moveTo>
                <a:cubicBezTo>
                  <a:pt x="2840566" y="720725"/>
                  <a:pt x="2582333" y="692150"/>
                  <a:pt x="2298700" y="635000"/>
                </a:cubicBezTo>
                <a:cubicBezTo>
                  <a:pt x="2015067" y="577850"/>
                  <a:pt x="1651000" y="486833"/>
                  <a:pt x="1397000" y="406400"/>
                </a:cubicBezTo>
                <a:cubicBezTo>
                  <a:pt x="1143000" y="325967"/>
                  <a:pt x="1007533" y="220133"/>
                  <a:pt x="774700" y="152400"/>
                </a:cubicBezTo>
                <a:cubicBezTo>
                  <a:pt x="541867" y="84667"/>
                  <a:pt x="270933" y="42333"/>
                  <a:pt x="0" y="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F454166-1C41-4D31-8D99-F8EBEEF7ECC8}"/>
              </a:ext>
            </a:extLst>
          </p:cNvPr>
          <p:cNvGrpSpPr/>
          <p:nvPr/>
        </p:nvGrpSpPr>
        <p:grpSpPr>
          <a:xfrm>
            <a:off x="622333" y="2782634"/>
            <a:ext cx="2704998" cy="1325563"/>
            <a:chOff x="486312" y="648437"/>
            <a:chExt cx="11348253" cy="5561125"/>
          </a:xfrm>
        </p:grpSpPr>
        <p:pic>
          <p:nvPicPr>
            <p:cNvPr id="22" name="Picture 21" descr="A picture containing building, ground, indoor, steel&#10;&#10;Description automatically generated">
              <a:extLst>
                <a:ext uri="{FF2B5EF4-FFF2-40B4-BE49-F238E27FC236}">
                  <a16:creationId xmlns:a16="http://schemas.microsoft.com/office/drawing/2014/main" id="{76EBEC75-22B0-0BDC-B614-14038EFD61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64" t="53806" r="45143" b="20846"/>
            <a:stretch/>
          </p:blipFill>
          <p:spPr>
            <a:xfrm>
              <a:off x="486312" y="648437"/>
              <a:ext cx="5609688" cy="5561125"/>
            </a:xfrm>
            <a:prstGeom prst="rect">
              <a:avLst/>
            </a:prstGeom>
          </p:spPr>
        </p:pic>
        <p:pic>
          <p:nvPicPr>
            <p:cNvPr id="30" name="Picture 29" descr="A picture containing text, transport, plane, aircraft&#10;&#10;Description automatically generated">
              <a:extLst>
                <a:ext uri="{FF2B5EF4-FFF2-40B4-BE49-F238E27FC236}">
                  <a16:creationId xmlns:a16="http://schemas.microsoft.com/office/drawing/2014/main" id="{93DD7B80-5EA4-9B1D-07AF-A7D17549CC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10" t="37418" r="17814" b="30024"/>
            <a:stretch/>
          </p:blipFill>
          <p:spPr>
            <a:xfrm>
              <a:off x="6224877" y="648437"/>
              <a:ext cx="5609688" cy="55611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782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2BADB43-E03B-94D5-BE51-55179BDB1EB9}"/>
              </a:ext>
            </a:extLst>
          </p:cNvPr>
          <p:cNvSpPr/>
          <p:nvPr/>
        </p:nvSpPr>
        <p:spPr>
          <a:xfrm>
            <a:off x="4900186" y="772729"/>
            <a:ext cx="1668320" cy="1077286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</a:rPr>
              <a:t>Scene Augmentation</a:t>
            </a:r>
          </a:p>
          <a:p>
            <a:pPr marL="120650" indent="-120650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Background</a:t>
            </a:r>
          </a:p>
          <a:p>
            <a:pPr marL="120650" indent="-120650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Lighting</a:t>
            </a:r>
          </a:p>
          <a:p>
            <a:pPr marL="120650" indent="-120650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Perspective</a:t>
            </a:r>
          </a:p>
          <a:p>
            <a:pPr marL="120650" indent="-120650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Orientation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1B8AE91-591F-0C73-8401-0F72E236B8E0}"/>
              </a:ext>
            </a:extLst>
          </p:cNvPr>
          <p:cNvSpPr/>
          <p:nvPr/>
        </p:nvSpPr>
        <p:spPr>
          <a:xfrm>
            <a:off x="3674854" y="1349591"/>
            <a:ext cx="622660" cy="515872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3D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Scans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A17B6-C9F1-0D0F-84ED-04714A70F5A4}"/>
              </a:ext>
            </a:extLst>
          </p:cNvPr>
          <p:cNvSpPr/>
          <p:nvPr/>
        </p:nvSpPr>
        <p:spPr>
          <a:xfrm>
            <a:off x="6932789" y="1240601"/>
            <a:ext cx="1153333" cy="589516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Mocap Image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Reprojections</a:t>
            </a:r>
          </a:p>
        </p:txBody>
      </p:sp>
      <p:sp>
        <p:nvSpPr>
          <p:cNvPr id="9" name="Rounded Rectangle 7">
            <a:extLst>
              <a:ext uri="{FF2B5EF4-FFF2-40B4-BE49-F238E27FC236}">
                <a16:creationId xmlns:a16="http://schemas.microsoft.com/office/drawing/2014/main" id="{2D5B1F3F-DEAA-CC3E-D718-0E93B40D0449}"/>
              </a:ext>
            </a:extLst>
          </p:cNvPr>
          <p:cNvSpPr/>
          <p:nvPr/>
        </p:nvSpPr>
        <p:spPr>
          <a:xfrm>
            <a:off x="3922304" y="2029084"/>
            <a:ext cx="1153332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Virtual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imagery</a:t>
            </a:r>
          </a:p>
        </p:txBody>
      </p:sp>
      <p:sp>
        <p:nvSpPr>
          <p:cNvPr id="10" name="Rounded Rectangle 8">
            <a:extLst>
              <a:ext uri="{FF2B5EF4-FFF2-40B4-BE49-F238E27FC236}">
                <a16:creationId xmlns:a16="http://schemas.microsoft.com/office/drawing/2014/main" id="{A6CBE0B6-3338-B8EA-E9D9-0952573339F6}"/>
              </a:ext>
            </a:extLst>
          </p:cNvPr>
          <p:cNvSpPr/>
          <p:nvPr/>
        </p:nvSpPr>
        <p:spPr>
          <a:xfrm>
            <a:off x="5132929" y="1838066"/>
            <a:ext cx="1153332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Hybrid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(AR)</a:t>
            </a:r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0E748975-2EBB-DC87-185E-51DFF2E8FD5D}"/>
              </a:ext>
            </a:extLst>
          </p:cNvPr>
          <p:cNvSpPr/>
          <p:nvPr/>
        </p:nvSpPr>
        <p:spPr>
          <a:xfrm>
            <a:off x="6298492" y="1989934"/>
            <a:ext cx="1153332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Real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imagery</a:t>
            </a:r>
          </a:p>
        </p:txBody>
      </p:sp>
      <p:sp>
        <p:nvSpPr>
          <p:cNvPr id="12" name="Rounded Rectangle 10">
            <a:extLst>
              <a:ext uri="{FF2B5EF4-FFF2-40B4-BE49-F238E27FC236}">
                <a16:creationId xmlns:a16="http://schemas.microsoft.com/office/drawing/2014/main" id="{100ED640-345B-3092-CAE2-CD5B048FEE01}"/>
              </a:ext>
            </a:extLst>
          </p:cNvPr>
          <p:cNvSpPr/>
          <p:nvPr/>
        </p:nvSpPr>
        <p:spPr>
          <a:xfrm>
            <a:off x="4705461" y="3861636"/>
            <a:ext cx="2114226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Train Models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D855F60-71A3-6264-1147-D745F9CA2CB5}"/>
              </a:ext>
            </a:extLst>
          </p:cNvPr>
          <p:cNvSpPr/>
          <p:nvPr/>
        </p:nvSpPr>
        <p:spPr>
          <a:xfrm>
            <a:off x="4252958" y="5034617"/>
            <a:ext cx="2994630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Perform Inference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Using predictions on real imagery</a:t>
            </a:r>
          </a:p>
        </p:txBody>
      </p:sp>
      <p:sp>
        <p:nvSpPr>
          <p:cNvPr id="14" name="Freeform 15">
            <a:extLst>
              <a:ext uri="{FF2B5EF4-FFF2-40B4-BE49-F238E27FC236}">
                <a16:creationId xmlns:a16="http://schemas.microsoft.com/office/drawing/2014/main" id="{77D0E177-BD2F-2446-1038-680BE15FF79D}"/>
              </a:ext>
            </a:extLst>
          </p:cNvPr>
          <p:cNvSpPr/>
          <p:nvPr/>
        </p:nvSpPr>
        <p:spPr>
          <a:xfrm flipV="1">
            <a:off x="7122186" y="1886235"/>
            <a:ext cx="405407" cy="448541"/>
          </a:xfrm>
          <a:custGeom>
            <a:avLst/>
            <a:gdLst>
              <a:gd name="connsiteX0" fmla="*/ 573741 w 602902"/>
              <a:gd name="connsiteY0" fmla="*/ 627529 h 627529"/>
              <a:gd name="connsiteX1" fmla="*/ 537882 w 602902"/>
              <a:gd name="connsiteY1" fmla="*/ 251012 h 627529"/>
              <a:gd name="connsiteX2" fmla="*/ 0 w 602902"/>
              <a:gd name="connsiteY2" fmla="*/ 0 h 627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902" h="627529">
                <a:moveTo>
                  <a:pt x="573741" y="627529"/>
                </a:moveTo>
                <a:cubicBezTo>
                  <a:pt x="603623" y="491564"/>
                  <a:pt x="633505" y="355600"/>
                  <a:pt x="537882" y="251012"/>
                </a:cubicBezTo>
                <a:cubicBezTo>
                  <a:pt x="442259" y="146424"/>
                  <a:pt x="221129" y="44824"/>
                  <a:pt x="0" y="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93C71276-370F-0F88-9DE5-A57BF5F35D55}"/>
              </a:ext>
            </a:extLst>
          </p:cNvPr>
          <p:cNvSpPr/>
          <p:nvPr/>
        </p:nvSpPr>
        <p:spPr>
          <a:xfrm>
            <a:off x="4505176" y="1833819"/>
            <a:ext cx="382779" cy="452889"/>
          </a:xfrm>
          <a:custGeom>
            <a:avLst/>
            <a:gdLst>
              <a:gd name="connsiteX0" fmla="*/ 519953 w 519953"/>
              <a:gd name="connsiteY0" fmla="*/ 0 h 735106"/>
              <a:gd name="connsiteX1" fmla="*/ 89647 w 519953"/>
              <a:gd name="connsiteY1" fmla="*/ 358588 h 735106"/>
              <a:gd name="connsiteX2" fmla="*/ 0 w 519953"/>
              <a:gd name="connsiteY2" fmla="*/ 735106 h 735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9953" h="735106">
                <a:moveTo>
                  <a:pt x="519953" y="0"/>
                </a:moveTo>
                <a:cubicBezTo>
                  <a:pt x="348129" y="118035"/>
                  <a:pt x="176306" y="236070"/>
                  <a:pt x="89647" y="358588"/>
                </a:cubicBezTo>
                <a:cubicBezTo>
                  <a:pt x="2988" y="481106"/>
                  <a:pt x="1494" y="608106"/>
                  <a:pt x="0" y="735106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9">
            <a:extLst>
              <a:ext uri="{FF2B5EF4-FFF2-40B4-BE49-F238E27FC236}">
                <a16:creationId xmlns:a16="http://schemas.microsoft.com/office/drawing/2014/main" id="{CBCD5396-11BF-4478-A7FD-8226C6A13268}"/>
              </a:ext>
            </a:extLst>
          </p:cNvPr>
          <p:cNvSpPr/>
          <p:nvPr/>
        </p:nvSpPr>
        <p:spPr>
          <a:xfrm>
            <a:off x="6568507" y="1833819"/>
            <a:ext cx="325782" cy="397563"/>
          </a:xfrm>
          <a:custGeom>
            <a:avLst/>
            <a:gdLst>
              <a:gd name="connsiteX0" fmla="*/ 0 w 502024"/>
              <a:gd name="connsiteY0" fmla="*/ 0 h 860612"/>
              <a:gd name="connsiteX1" fmla="*/ 412377 w 502024"/>
              <a:gd name="connsiteY1" fmla="*/ 448235 h 860612"/>
              <a:gd name="connsiteX2" fmla="*/ 502024 w 502024"/>
              <a:gd name="connsiteY2" fmla="*/ 860612 h 86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2024" h="860612">
                <a:moveTo>
                  <a:pt x="0" y="0"/>
                </a:moveTo>
                <a:cubicBezTo>
                  <a:pt x="164353" y="152400"/>
                  <a:pt x="328706" y="304800"/>
                  <a:pt x="412377" y="448235"/>
                </a:cubicBezTo>
                <a:cubicBezTo>
                  <a:pt x="496048" y="591670"/>
                  <a:pt x="499036" y="726141"/>
                  <a:pt x="502024" y="860612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4">
            <a:extLst>
              <a:ext uri="{FF2B5EF4-FFF2-40B4-BE49-F238E27FC236}">
                <a16:creationId xmlns:a16="http://schemas.microsoft.com/office/drawing/2014/main" id="{F8BA250C-FA40-CA08-C595-93CD913B3AC8}"/>
              </a:ext>
            </a:extLst>
          </p:cNvPr>
          <p:cNvSpPr/>
          <p:nvPr/>
        </p:nvSpPr>
        <p:spPr>
          <a:xfrm>
            <a:off x="5726325" y="2532255"/>
            <a:ext cx="57117" cy="699441"/>
          </a:xfrm>
          <a:custGeom>
            <a:avLst/>
            <a:gdLst>
              <a:gd name="connsiteX0" fmla="*/ 0 w 53261"/>
              <a:gd name="connsiteY0" fmla="*/ 0 h 2082800"/>
              <a:gd name="connsiteX1" fmla="*/ 50800 w 53261"/>
              <a:gd name="connsiteY1" fmla="*/ 924560 h 2082800"/>
              <a:gd name="connsiteX2" fmla="*/ 40640 w 53261"/>
              <a:gd name="connsiteY2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61" h="2082800">
                <a:moveTo>
                  <a:pt x="0" y="0"/>
                </a:moveTo>
                <a:cubicBezTo>
                  <a:pt x="22013" y="288713"/>
                  <a:pt x="44027" y="577427"/>
                  <a:pt x="50800" y="924560"/>
                </a:cubicBezTo>
                <a:cubicBezTo>
                  <a:pt x="57573" y="1271693"/>
                  <a:pt x="49106" y="1677246"/>
                  <a:pt x="40640" y="208280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9">
            <a:extLst>
              <a:ext uri="{FF2B5EF4-FFF2-40B4-BE49-F238E27FC236}">
                <a16:creationId xmlns:a16="http://schemas.microsoft.com/office/drawing/2014/main" id="{770193D2-E6E8-6F6C-76DB-BDAF32943422}"/>
              </a:ext>
            </a:extLst>
          </p:cNvPr>
          <p:cNvSpPr/>
          <p:nvPr/>
        </p:nvSpPr>
        <p:spPr>
          <a:xfrm>
            <a:off x="4853788" y="2514933"/>
            <a:ext cx="716347" cy="713174"/>
          </a:xfrm>
          <a:custGeom>
            <a:avLst/>
            <a:gdLst>
              <a:gd name="connsiteX0" fmla="*/ 0 w 1056640"/>
              <a:gd name="connsiteY0" fmla="*/ 0 h 1727200"/>
              <a:gd name="connsiteX1" fmla="*/ 609600 w 1056640"/>
              <a:gd name="connsiteY1" fmla="*/ 680720 h 1727200"/>
              <a:gd name="connsiteX2" fmla="*/ 1056640 w 1056640"/>
              <a:gd name="connsiteY2" fmla="*/ 1727200 h 172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6640" h="1727200">
                <a:moveTo>
                  <a:pt x="0" y="0"/>
                </a:moveTo>
                <a:cubicBezTo>
                  <a:pt x="216746" y="196426"/>
                  <a:pt x="433493" y="392853"/>
                  <a:pt x="609600" y="680720"/>
                </a:cubicBezTo>
                <a:cubicBezTo>
                  <a:pt x="785707" y="968587"/>
                  <a:pt x="921173" y="1347893"/>
                  <a:pt x="1056640" y="172720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30">
            <a:extLst>
              <a:ext uri="{FF2B5EF4-FFF2-40B4-BE49-F238E27FC236}">
                <a16:creationId xmlns:a16="http://schemas.microsoft.com/office/drawing/2014/main" id="{9F063EAE-7D0F-46CD-1BDC-F3F8E5CD47B0}"/>
              </a:ext>
            </a:extLst>
          </p:cNvPr>
          <p:cNvSpPr/>
          <p:nvPr/>
        </p:nvSpPr>
        <p:spPr>
          <a:xfrm>
            <a:off x="5975566" y="2513401"/>
            <a:ext cx="592940" cy="713174"/>
          </a:xfrm>
          <a:custGeom>
            <a:avLst/>
            <a:gdLst>
              <a:gd name="connsiteX0" fmla="*/ 955040 w 955040"/>
              <a:gd name="connsiteY0" fmla="*/ 0 h 1666240"/>
              <a:gd name="connsiteX1" fmla="*/ 325120 w 955040"/>
              <a:gd name="connsiteY1" fmla="*/ 914400 h 1666240"/>
              <a:gd name="connsiteX2" fmla="*/ 0 w 955040"/>
              <a:gd name="connsiteY2" fmla="*/ 1666240 h 166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5040" h="1666240">
                <a:moveTo>
                  <a:pt x="955040" y="0"/>
                </a:moveTo>
                <a:cubicBezTo>
                  <a:pt x="719666" y="318346"/>
                  <a:pt x="484293" y="636693"/>
                  <a:pt x="325120" y="914400"/>
                </a:cubicBezTo>
                <a:cubicBezTo>
                  <a:pt x="165947" y="1192107"/>
                  <a:pt x="82973" y="1429173"/>
                  <a:pt x="0" y="166624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35">
            <a:extLst>
              <a:ext uri="{FF2B5EF4-FFF2-40B4-BE49-F238E27FC236}">
                <a16:creationId xmlns:a16="http://schemas.microsoft.com/office/drawing/2014/main" id="{93CC2FC8-0E5D-3AB9-0FFD-CD506CAD7B8B}"/>
              </a:ext>
            </a:extLst>
          </p:cNvPr>
          <p:cNvSpPr/>
          <p:nvPr/>
        </p:nvSpPr>
        <p:spPr>
          <a:xfrm>
            <a:off x="5717327" y="3414644"/>
            <a:ext cx="2111030" cy="884999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50" u="sng" dirty="0">
                <a:solidFill>
                  <a:schemeClr val="tx1"/>
                </a:solidFill>
              </a:rPr>
              <a:t>Hyperparameters</a:t>
            </a:r>
            <a:r>
              <a:rPr lang="en-US" sz="1050" dirty="0">
                <a:solidFill>
                  <a:schemeClr val="tx1"/>
                </a:solidFill>
              </a:rPr>
              <a:t>: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Feature selection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Bounding box corrections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endParaRPr lang="en-US" sz="1050" dirty="0">
              <a:solidFill>
                <a:schemeClr val="tx1"/>
              </a:solidFill>
            </a:endParaRPr>
          </a:p>
          <a:p>
            <a:pPr marL="122238" indent="-122238">
              <a:buFont typeface="Courier New" panose="02070309020205020404" pitchFamily="49" charset="0"/>
              <a:buChar char="o"/>
            </a:pPr>
            <a:endParaRPr lang="en-US" sz="1050" dirty="0">
              <a:solidFill>
                <a:schemeClr val="tx1"/>
              </a:solidFill>
            </a:endParaRPr>
          </a:p>
          <a:p>
            <a:pPr marL="122238" indent="-122238">
              <a:buFont typeface="Courier New" panose="02070309020205020404" pitchFamily="49" charset="0"/>
              <a:buChar char="o"/>
            </a:pPr>
            <a:endParaRPr lang="en-US" sz="1050" dirty="0">
              <a:solidFill>
                <a:schemeClr val="tx1"/>
              </a:solidFill>
            </a:endParaRPr>
          </a:p>
          <a:p>
            <a:r>
              <a:rPr lang="en-US" sz="1050" u="sng" dirty="0">
                <a:solidFill>
                  <a:schemeClr val="tx1"/>
                </a:solidFill>
              </a:rPr>
              <a:t>Hyperparameters</a:t>
            </a:r>
            <a:r>
              <a:rPr lang="en-US" sz="1050" dirty="0">
                <a:solidFill>
                  <a:schemeClr val="tx1"/>
                </a:solidFill>
              </a:rPr>
              <a:t>: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YOLOv5 model size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Image input size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Data augmentation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7" name="Rounded Rectangle 36">
            <a:extLst>
              <a:ext uri="{FF2B5EF4-FFF2-40B4-BE49-F238E27FC236}">
                <a16:creationId xmlns:a16="http://schemas.microsoft.com/office/drawing/2014/main" id="{C40344C9-75C8-1F37-2FBC-FF4F1A799746}"/>
              </a:ext>
            </a:extLst>
          </p:cNvPr>
          <p:cNvSpPr/>
          <p:nvPr/>
        </p:nvSpPr>
        <p:spPr>
          <a:xfrm>
            <a:off x="6988279" y="2750394"/>
            <a:ext cx="1153333" cy="343633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u="sng" dirty="0">
                <a:solidFill>
                  <a:schemeClr val="tx1"/>
                </a:solidFill>
              </a:rPr>
              <a:t>Camera</a:t>
            </a:r>
            <a:r>
              <a:rPr lang="en-US" sz="1050" dirty="0">
                <a:solidFill>
                  <a:schemeClr val="tx1"/>
                </a:solidFill>
              </a:rPr>
              <a:t>:</a:t>
            </a:r>
          </a:p>
          <a:p>
            <a:r>
              <a:rPr lang="en-US" sz="1050" i="0" dirty="0" err="1">
                <a:solidFill>
                  <a:srgbClr val="333333"/>
                </a:solidFill>
                <a:effectLst/>
                <a:latin typeface="sofia w01 bold"/>
              </a:rPr>
              <a:t>Alvium</a:t>
            </a:r>
            <a:r>
              <a:rPr lang="en-US" sz="1050" i="0" dirty="0">
                <a:solidFill>
                  <a:srgbClr val="333333"/>
                </a:solidFill>
                <a:effectLst/>
                <a:latin typeface="sofia w01 bold"/>
              </a:rPr>
              <a:t> G5 811c</a:t>
            </a:r>
            <a:endParaRPr lang="en-US" sz="1050" dirty="0">
              <a:solidFill>
                <a:srgbClr val="333333"/>
              </a:solidFill>
              <a:latin typeface="sofia w01 bold"/>
            </a:endParaRPr>
          </a:p>
        </p:txBody>
      </p:sp>
      <p:sp>
        <p:nvSpPr>
          <p:cNvPr id="28" name="Rounded Rectangle 37">
            <a:extLst>
              <a:ext uri="{FF2B5EF4-FFF2-40B4-BE49-F238E27FC236}">
                <a16:creationId xmlns:a16="http://schemas.microsoft.com/office/drawing/2014/main" id="{D8CFCA3A-2CF7-CE89-36E1-DFC91D3411B5}"/>
              </a:ext>
            </a:extLst>
          </p:cNvPr>
          <p:cNvSpPr/>
          <p:nvPr/>
        </p:nvSpPr>
        <p:spPr>
          <a:xfrm>
            <a:off x="4697598" y="2878626"/>
            <a:ext cx="2114226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Generate Labels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E78576F-24EB-569E-CB6D-9D5D5DAF57A3}"/>
              </a:ext>
            </a:extLst>
          </p:cNvPr>
          <p:cNvCxnSpPr>
            <a:cxnSpLocks/>
          </p:cNvCxnSpPr>
          <p:nvPr/>
        </p:nvCxnSpPr>
        <p:spPr>
          <a:xfrm>
            <a:off x="5750273" y="3493058"/>
            <a:ext cx="0" cy="692443"/>
          </a:xfrm>
          <a:prstGeom prst="straightConnector1">
            <a:avLst/>
          </a:pr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Freeform 15">
            <a:extLst>
              <a:ext uri="{FF2B5EF4-FFF2-40B4-BE49-F238E27FC236}">
                <a16:creationId xmlns:a16="http://schemas.microsoft.com/office/drawing/2014/main" id="{77779B22-3511-823A-3495-655C6CA9C8A2}"/>
              </a:ext>
            </a:extLst>
          </p:cNvPr>
          <p:cNvSpPr/>
          <p:nvPr/>
        </p:nvSpPr>
        <p:spPr>
          <a:xfrm flipH="1" flipV="1">
            <a:off x="3965126" y="1914517"/>
            <a:ext cx="208354" cy="439114"/>
          </a:xfrm>
          <a:custGeom>
            <a:avLst/>
            <a:gdLst>
              <a:gd name="connsiteX0" fmla="*/ 573741 w 602902"/>
              <a:gd name="connsiteY0" fmla="*/ 627529 h 627529"/>
              <a:gd name="connsiteX1" fmla="*/ 537882 w 602902"/>
              <a:gd name="connsiteY1" fmla="*/ 251012 h 627529"/>
              <a:gd name="connsiteX2" fmla="*/ 0 w 602902"/>
              <a:gd name="connsiteY2" fmla="*/ 0 h 627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902" h="627529">
                <a:moveTo>
                  <a:pt x="573741" y="627529"/>
                </a:moveTo>
                <a:cubicBezTo>
                  <a:pt x="603623" y="491564"/>
                  <a:pt x="633505" y="355600"/>
                  <a:pt x="537882" y="251012"/>
                </a:cubicBezTo>
                <a:cubicBezTo>
                  <a:pt x="442259" y="146424"/>
                  <a:pt x="221129" y="44824"/>
                  <a:pt x="0" y="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B554953-3A10-3C7C-3AED-FDADF72B3177}"/>
              </a:ext>
            </a:extLst>
          </p:cNvPr>
          <p:cNvCxnSpPr>
            <a:cxnSpLocks/>
          </p:cNvCxnSpPr>
          <p:nvPr/>
        </p:nvCxnSpPr>
        <p:spPr>
          <a:xfrm>
            <a:off x="5750273" y="4492663"/>
            <a:ext cx="0" cy="766202"/>
          </a:xfrm>
          <a:prstGeom prst="straightConnector1">
            <a:avLst/>
          </a:pr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Freeform 20">
            <a:extLst>
              <a:ext uri="{FF2B5EF4-FFF2-40B4-BE49-F238E27FC236}">
                <a16:creationId xmlns:a16="http://schemas.microsoft.com/office/drawing/2014/main" id="{D2AEE567-029C-F45B-9432-B23FD2A281A1}"/>
              </a:ext>
            </a:extLst>
          </p:cNvPr>
          <p:cNvSpPr/>
          <p:nvPr/>
        </p:nvSpPr>
        <p:spPr>
          <a:xfrm>
            <a:off x="4838993" y="2241321"/>
            <a:ext cx="525683" cy="152267"/>
          </a:xfrm>
          <a:custGeom>
            <a:avLst/>
            <a:gdLst>
              <a:gd name="connsiteX0" fmla="*/ 0 w 609600"/>
              <a:gd name="connsiteY0" fmla="*/ 237002 h 237002"/>
              <a:gd name="connsiteX1" fmla="*/ 251012 w 609600"/>
              <a:gd name="connsiteY1" fmla="*/ 57708 h 237002"/>
              <a:gd name="connsiteX2" fmla="*/ 609600 w 609600"/>
              <a:gd name="connsiteY2" fmla="*/ 3920 h 23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9600" h="237002">
                <a:moveTo>
                  <a:pt x="0" y="237002"/>
                </a:moveTo>
                <a:cubicBezTo>
                  <a:pt x="74706" y="166778"/>
                  <a:pt x="149412" y="96555"/>
                  <a:pt x="251012" y="57708"/>
                </a:cubicBezTo>
                <a:cubicBezTo>
                  <a:pt x="352612" y="18861"/>
                  <a:pt x="522941" y="-11021"/>
                  <a:pt x="609600" y="392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20">
            <a:extLst>
              <a:ext uri="{FF2B5EF4-FFF2-40B4-BE49-F238E27FC236}">
                <a16:creationId xmlns:a16="http://schemas.microsoft.com/office/drawing/2014/main" id="{FECD63B0-F81F-F254-CC04-7896AAD16CDB}"/>
              </a:ext>
            </a:extLst>
          </p:cNvPr>
          <p:cNvSpPr/>
          <p:nvPr/>
        </p:nvSpPr>
        <p:spPr>
          <a:xfrm flipH="1">
            <a:off x="6056243" y="2237013"/>
            <a:ext cx="557463" cy="118933"/>
          </a:xfrm>
          <a:custGeom>
            <a:avLst/>
            <a:gdLst>
              <a:gd name="connsiteX0" fmla="*/ 0 w 609600"/>
              <a:gd name="connsiteY0" fmla="*/ 237002 h 237002"/>
              <a:gd name="connsiteX1" fmla="*/ 251012 w 609600"/>
              <a:gd name="connsiteY1" fmla="*/ 57708 h 237002"/>
              <a:gd name="connsiteX2" fmla="*/ 609600 w 609600"/>
              <a:gd name="connsiteY2" fmla="*/ 3920 h 23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9600" h="237002">
                <a:moveTo>
                  <a:pt x="0" y="237002"/>
                </a:moveTo>
                <a:cubicBezTo>
                  <a:pt x="74706" y="166778"/>
                  <a:pt x="149412" y="96555"/>
                  <a:pt x="251012" y="57708"/>
                </a:cubicBezTo>
                <a:cubicBezTo>
                  <a:pt x="352612" y="18861"/>
                  <a:pt x="522941" y="-11021"/>
                  <a:pt x="609600" y="392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hand holding a camera&#10;&#10;Description automatically generated">
            <a:extLst>
              <a:ext uri="{FF2B5EF4-FFF2-40B4-BE49-F238E27FC236}">
                <a16:creationId xmlns:a16="http://schemas.microsoft.com/office/drawing/2014/main" id="{E5D97DA5-5CAA-C06D-29F6-A604A42734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66" t="36487" r="33769" b="29199"/>
          <a:stretch/>
        </p:blipFill>
        <p:spPr>
          <a:xfrm>
            <a:off x="7019326" y="3075781"/>
            <a:ext cx="1016533" cy="7634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23045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7620</TotalTime>
  <Words>109</Words>
  <Application>Microsoft Office PowerPoint</Application>
  <PresentationFormat>Widescreen</PresentationFormat>
  <Paragraphs>62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Aptos Display</vt:lpstr>
      <vt:lpstr>Arial</vt:lpstr>
      <vt:lpstr>Courier New</vt:lpstr>
      <vt:lpstr>sofia w01 bold</vt:lpstr>
      <vt:lpstr>Office Theme</vt:lpstr>
      <vt:lpstr>Machine Transfer Learning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33</cp:revision>
  <cp:lastPrinted>2024-03-12T13:56:30Z</cp:lastPrinted>
  <dcterms:created xsi:type="dcterms:W3CDTF">2024-01-24T13:22:56Z</dcterms:created>
  <dcterms:modified xsi:type="dcterms:W3CDTF">2024-04-02T18:57:59Z</dcterms:modified>
</cp:coreProperties>
</file>

<file path=docProps/thumbnail.jpeg>
</file>